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1"/>
  </p:sldMasterIdLst>
  <p:notesMasterIdLst>
    <p:notesMasterId r:id="rId54"/>
  </p:notesMasterIdLst>
  <p:sldIdLst>
    <p:sldId id="390" r:id="rId2"/>
    <p:sldId id="480" r:id="rId3"/>
    <p:sldId id="478" r:id="rId4"/>
    <p:sldId id="504" r:id="rId5"/>
    <p:sldId id="505" r:id="rId6"/>
    <p:sldId id="479" r:id="rId7"/>
    <p:sldId id="506" r:id="rId8"/>
    <p:sldId id="507" r:id="rId9"/>
    <p:sldId id="508" r:id="rId10"/>
    <p:sldId id="265" r:id="rId11"/>
    <p:sldId id="509" r:id="rId12"/>
    <p:sldId id="474" r:id="rId13"/>
    <p:sldId id="511" r:id="rId14"/>
    <p:sldId id="510" r:id="rId15"/>
    <p:sldId id="512" r:id="rId16"/>
    <p:sldId id="513" r:id="rId17"/>
    <p:sldId id="514" r:id="rId18"/>
    <p:sldId id="516" r:id="rId19"/>
    <p:sldId id="515" r:id="rId20"/>
    <p:sldId id="517" r:id="rId21"/>
    <p:sldId id="523" r:id="rId22"/>
    <p:sldId id="518" r:id="rId23"/>
    <p:sldId id="519" r:id="rId24"/>
    <p:sldId id="520" r:id="rId25"/>
    <p:sldId id="521" r:id="rId26"/>
    <p:sldId id="522" r:id="rId27"/>
    <p:sldId id="475" r:id="rId28"/>
    <p:sldId id="494" r:id="rId29"/>
    <p:sldId id="495" r:id="rId30"/>
    <p:sldId id="496" r:id="rId31"/>
    <p:sldId id="497" r:id="rId32"/>
    <p:sldId id="498" r:id="rId33"/>
    <p:sldId id="499" r:id="rId34"/>
    <p:sldId id="476" r:id="rId35"/>
    <p:sldId id="500" r:id="rId36"/>
    <p:sldId id="501" r:id="rId37"/>
    <p:sldId id="502" r:id="rId38"/>
    <p:sldId id="503" r:id="rId39"/>
    <p:sldId id="477" r:id="rId40"/>
    <p:sldId id="482" r:id="rId41"/>
    <p:sldId id="483" r:id="rId42"/>
    <p:sldId id="484" r:id="rId43"/>
    <p:sldId id="485" r:id="rId44"/>
    <p:sldId id="486" r:id="rId45"/>
    <p:sldId id="487" r:id="rId46"/>
    <p:sldId id="488" r:id="rId47"/>
    <p:sldId id="489" r:id="rId48"/>
    <p:sldId id="490" r:id="rId49"/>
    <p:sldId id="491" r:id="rId50"/>
    <p:sldId id="492" r:id="rId51"/>
    <p:sldId id="481" r:id="rId52"/>
    <p:sldId id="493" r:id="rId5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023E49-F94D-48D2-AE93-7C0614037E6A}" type="datetimeFigureOut">
              <a:rPr lang="pt-BR"/>
              <a:pPr>
                <a:defRPr/>
              </a:pPr>
              <a:t>06/06/2016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ACA9C7-F6AE-492A-B81C-9FAC076F83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3659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DFCCA-D52E-4CC8-8478-EB3E3A14C0F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1677E-25E2-4269-8233-5BA09F66F31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B675B-6B35-4591-BEDC-2B84F776C4C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C41CA-C472-4510-8917-B1BDC281939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7988C-21C1-4EDF-A851-8805F8BFA42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96C9-A3C1-42AF-91C8-C805E02FE5D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31848-AC20-40AE-AF85-57C8B275F0D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790504-DC27-4A13-943F-4892218C7A9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27A86-582F-4BE7-9A7A-6F0108D9508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E7B208AD-CA38-4B34-85DD-71B44103B51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57A08-ABC7-4814-B584-A0300D3F3CB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A8C42A3-D9E0-40BA-B91D-74213E2AC46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14400" y="5357826"/>
            <a:ext cx="7772400" cy="1500174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Acadêmicos: Anderson Bento, douglas  </a:t>
            </a:r>
            <a:r>
              <a:rPr lang="pt-BR" sz="2800" dirty="0" err="1" smtClean="0"/>
              <a:t>felippe</a:t>
            </a:r>
            <a:r>
              <a:rPr lang="pt-BR" sz="2800" dirty="0" smtClean="0"/>
              <a:t>, Jean Silviano e </a:t>
            </a:r>
            <a:r>
              <a:rPr lang="pt-BR" sz="2800" dirty="0" err="1" smtClean="0"/>
              <a:t>renato</a:t>
            </a:r>
            <a:r>
              <a:rPr lang="pt-BR" sz="2800" dirty="0" smtClean="0"/>
              <a:t> coelho</a:t>
            </a:r>
            <a:endParaRPr lang="pt-BR" sz="28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9552" y="0"/>
            <a:ext cx="7848872" cy="1214422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    Diocese de Apucarana	</a:t>
            </a:r>
          </a:p>
        </p:txBody>
      </p:sp>
      <p:pic>
        <p:nvPicPr>
          <p:cNvPr id="6" name="Imagem 5" descr="brasao_da_diocese méd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857364"/>
            <a:ext cx="2286016" cy="270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2148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904" y="457200"/>
            <a:ext cx="80752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800" dirty="0" smtClean="0">
                <a:latin typeface="+mn-lt"/>
                <a:cs typeface="Arial" charset="0"/>
              </a:rPr>
              <a:t>Criação e instalação da Diocese de Apucarana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altLang="pt-BR" dirty="0" smtClean="0"/>
          </a:p>
          <a:p>
            <a:pPr>
              <a:buNone/>
            </a:pPr>
            <a:endParaRPr lang="pt-BR" altLang="pt-BR" dirty="0" smtClean="0"/>
          </a:p>
          <a:p>
            <a:endParaRPr lang="pt-BR" altLang="pt-BR" dirty="0" smtClean="0"/>
          </a:p>
          <a:p>
            <a:pPr marL="36576" indent="0">
              <a:buNone/>
            </a:pPr>
            <a:endParaRPr lang="pt-BR" altLang="pt-BR" dirty="0" smtClean="0"/>
          </a:p>
          <a:p>
            <a:pPr>
              <a:buNone/>
            </a:pPr>
            <a:r>
              <a:rPr lang="pt-BR" altLang="pt-BR" dirty="0" smtClean="0"/>
              <a:t> </a:t>
            </a:r>
          </a:p>
          <a:p>
            <a:endParaRPr lang="pt-BR" altLang="pt-BR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366328" y="1935765"/>
            <a:ext cx="8300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+mn-lt"/>
              </a:rPr>
              <a:t>Dia 25 de Novembro de 1964, Paulo VI cria Diocese de Apucarana através da bula </a:t>
            </a:r>
            <a:r>
              <a:rPr lang="pt-BR" sz="2800" i="1" dirty="0" smtClean="0">
                <a:latin typeface="+mn-lt"/>
              </a:rPr>
              <a:t>“</a:t>
            </a:r>
            <a:r>
              <a:rPr lang="pt-BR" sz="2800" i="1" dirty="0" err="1" smtClean="0">
                <a:latin typeface="+mn-lt"/>
              </a:rPr>
              <a:t>Munus</a:t>
            </a:r>
            <a:r>
              <a:rPr lang="pt-BR" sz="2800" i="1" dirty="0" smtClean="0">
                <a:latin typeface="+mn-lt"/>
              </a:rPr>
              <a:t> </a:t>
            </a:r>
            <a:r>
              <a:rPr lang="pt-BR" sz="2800" i="1" dirty="0" err="1" smtClean="0">
                <a:latin typeface="+mn-lt"/>
              </a:rPr>
              <a:t>Apostólicum</a:t>
            </a:r>
            <a:r>
              <a:rPr lang="pt-BR" sz="2800" i="1" dirty="0" smtClean="0">
                <a:latin typeface="+mn-lt"/>
              </a:rPr>
              <a:t>”.</a:t>
            </a:r>
            <a:endParaRPr lang="pt-BR" sz="2800" i="1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852936"/>
            <a:ext cx="5339512" cy="388209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20688"/>
            <a:ext cx="3923928" cy="5505475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3 de Fevereiro de 1965 nomeia o 1° bispo Dom Romeu Alberti.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28 de Março de 1965, instalação da Diocese de Apucarana e posse de Dom Romeu.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506797"/>
            <a:ext cx="4365635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6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9312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300" dirty="0" smtClean="0"/>
              <a:t>Dados da Diocese quando criada.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060848"/>
            <a:ext cx="8059452" cy="4525963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/>
              <a:t>Território:</a:t>
            </a:r>
            <a:r>
              <a:rPr lang="pt-BR" dirty="0"/>
              <a:t> 8.895 km².</a:t>
            </a:r>
          </a:p>
          <a:p>
            <a:r>
              <a:rPr lang="pt-BR" b="1" dirty="0"/>
              <a:t>População: </a:t>
            </a:r>
            <a:r>
              <a:rPr lang="pt-BR" dirty="0"/>
              <a:t>521.695 habitantes.</a:t>
            </a:r>
          </a:p>
          <a:p>
            <a:r>
              <a:rPr lang="pt-BR" b="1" dirty="0"/>
              <a:t>Municípios: </a:t>
            </a:r>
            <a:r>
              <a:rPr lang="pt-BR" dirty="0"/>
              <a:t>Vinte e dois.</a:t>
            </a:r>
          </a:p>
          <a:p>
            <a:r>
              <a:rPr lang="pt-BR" b="1" dirty="0"/>
              <a:t>Paróquias:</a:t>
            </a:r>
            <a:r>
              <a:rPr lang="pt-BR" dirty="0"/>
              <a:t> Vinte e seis.</a:t>
            </a:r>
          </a:p>
          <a:p>
            <a:r>
              <a:rPr lang="pt-BR" b="1" dirty="0"/>
              <a:t>Padres religiosos:</a:t>
            </a:r>
            <a:r>
              <a:rPr lang="pt-BR" dirty="0"/>
              <a:t> Vinte e quatro</a:t>
            </a:r>
          </a:p>
          <a:p>
            <a:r>
              <a:rPr lang="pt-BR" b="1" dirty="0"/>
              <a:t>Padres diocesanos:</a:t>
            </a:r>
            <a:r>
              <a:rPr lang="pt-BR" dirty="0"/>
              <a:t> Três.</a:t>
            </a:r>
          </a:p>
          <a:p>
            <a:pPr algn="just"/>
            <a:r>
              <a:rPr lang="pt-BR" dirty="0"/>
              <a:t>Das vinte e seis paróquias, vinte e três estavam sob a responsabilidade do clero religioso e apenas três com o clero diocesano, sendo estes os padres diocesanos: Pe. Wagner </a:t>
            </a:r>
            <a:r>
              <a:rPr lang="pt-BR" dirty="0" err="1"/>
              <a:t>Beno</a:t>
            </a:r>
            <a:r>
              <a:rPr lang="pt-BR" dirty="0"/>
              <a:t>, em Guaraci; Pe. </a:t>
            </a:r>
            <a:r>
              <a:rPr lang="pt-BR" dirty="0" err="1"/>
              <a:t>Francico</a:t>
            </a:r>
            <a:r>
              <a:rPr lang="pt-BR" dirty="0"/>
              <a:t> </a:t>
            </a:r>
            <a:r>
              <a:rPr lang="pt-BR" dirty="0" err="1"/>
              <a:t>Tabone</a:t>
            </a:r>
            <a:r>
              <a:rPr lang="pt-BR" dirty="0"/>
              <a:t>, em </a:t>
            </a:r>
            <a:r>
              <a:rPr lang="pt-BR" dirty="0" err="1"/>
              <a:t>Sabáudia</a:t>
            </a:r>
            <a:r>
              <a:rPr lang="pt-BR" dirty="0"/>
              <a:t>; Pe. Joaquim </a:t>
            </a:r>
            <a:r>
              <a:rPr lang="pt-BR" dirty="0" err="1"/>
              <a:t>Baraceti</a:t>
            </a:r>
            <a:r>
              <a:rPr lang="pt-BR" dirty="0"/>
              <a:t>, em Santo Inácio.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9718164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Pe. Francisco </a:t>
            </a:r>
            <a:r>
              <a:rPr lang="pt-BR" dirty="0" err="1" smtClean="0"/>
              <a:t>Tabone</a:t>
            </a:r>
            <a:r>
              <a:rPr lang="pt-BR" dirty="0"/>
              <a:t> </a:t>
            </a:r>
            <a:r>
              <a:rPr lang="pt-BR" dirty="0" smtClean="0"/>
              <a:t>Adami.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132856"/>
            <a:ext cx="2592288" cy="316835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417638"/>
            <a:ext cx="3626908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48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04664"/>
            <a:ext cx="8964488" cy="4525963"/>
          </a:xfrm>
        </p:spPr>
        <p:txBody>
          <a:bodyPr/>
          <a:lstStyle/>
          <a:p>
            <a:pPr algn="just"/>
            <a:r>
              <a:rPr lang="pt-BR" dirty="0"/>
              <a:t>Os primeiros sacerdotes ordenados na Diocese de Apucarana foram: Pe. Dominique </a:t>
            </a:r>
            <a:r>
              <a:rPr lang="pt-BR" dirty="0" err="1"/>
              <a:t>Camilleri</a:t>
            </a:r>
            <a:r>
              <a:rPr lang="pt-BR" dirty="0"/>
              <a:t>, Pe. Ângelo e Pe. Aristides </a:t>
            </a:r>
            <a:r>
              <a:rPr lang="pt-BR" dirty="0" err="1"/>
              <a:t>Deretti</a:t>
            </a:r>
            <a:r>
              <a:rPr lang="pt-BR" dirty="0"/>
              <a:t>.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276872"/>
            <a:ext cx="2952328" cy="323803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265421"/>
            <a:ext cx="2592288" cy="32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9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Dom Romeu Administrador Apostólico de Botucatu.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916832"/>
            <a:ext cx="4824536" cy="468052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1968.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Clero se revolta com a eleição de Dom Marchetti </a:t>
            </a:r>
            <a:r>
              <a:rPr lang="pt-BR" dirty="0" err="1" smtClean="0"/>
              <a:t>Zioni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26 padres deixam a arquidiocese e 15 são acolhidos por Dom Romeu.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717" y="2204864"/>
            <a:ext cx="3928650" cy="26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15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2747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O projeto pastoral de Dom Romeu.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147248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Dividiu-se a Diocese da seguinte maneira:</a:t>
            </a:r>
          </a:p>
          <a:p>
            <a:r>
              <a:rPr lang="pt-BR" dirty="0" smtClean="0"/>
              <a:t>Igreja Diocesana. (Diocese)</a:t>
            </a:r>
          </a:p>
          <a:p>
            <a:r>
              <a:rPr lang="pt-BR" dirty="0" smtClean="0"/>
              <a:t>Igreja Zonal. (Zona Pastoral)</a:t>
            </a:r>
          </a:p>
          <a:p>
            <a:r>
              <a:rPr lang="pt-BR" dirty="0" smtClean="0"/>
              <a:t>Igreja Paroquial. (Paróquia)</a:t>
            </a:r>
          </a:p>
          <a:p>
            <a:r>
              <a:rPr lang="pt-BR" b="1" dirty="0" smtClean="0"/>
              <a:t>Igreja Diaconal. (</a:t>
            </a:r>
            <a:r>
              <a:rPr lang="pt-BR" b="1" dirty="0" err="1" smtClean="0"/>
              <a:t>Diaconías</a:t>
            </a:r>
            <a:r>
              <a:rPr lang="pt-BR" b="1" dirty="0" smtClean="0"/>
              <a:t>)</a:t>
            </a:r>
          </a:p>
          <a:p>
            <a:r>
              <a:rPr lang="pt-BR" dirty="0" smtClean="0"/>
              <a:t>Igreja Base. (</a:t>
            </a:r>
            <a:r>
              <a:rPr lang="pt-BR" dirty="0" err="1" smtClean="0"/>
              <a:t>Cebs</a:t>
            </a:r>
            <a:r>
              <a:rPr lang="pt-BR" dirty="0" smtClean="0"/>
              <a:t>)</a:t>
            </a:r>
          </a:p>
          <a:p>
            <a:pPr algn="just"/>
            <a:r>
              <a:rPr lang="pt-BR" dirty="0" smtClean="0"/>
              <a:t>Igreja Família. </a:t>
            </a:r>
            <a:r>
              <a:rPr lang="pt-BR" i="1" dirty="0" smtClean="0"/>
              <a:t>“Que a família seja uma pequena Igreja para que a Igreja seja uma grande família”.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xmlns="" val="23166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catedral...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3528392" cy="4525963"/>
          </a:xfrm>
        </p:spPr>
        <p:txBody>
          <a:bodyPr/>
          <a:lstStyle/>
          <a:p>
            <a:pPr algn="just"/>
            <a:r>
              <a:rPr lang="pt-BR" dirty="0" smtClean="0"/>
              <a:t>Iniciada em 1949 pelo Pe. Armando Círio.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Projetada por Eugênio </a:t>
            </a:r>
            <a:r>
              <a:rPr lang="pt-BR" dirty="0" err="1" smtClean="0"/>
              <a:t>Sigaud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3113431"/>
            <a:ext cx="2555776" cy="37442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476672"/>
            <a:ext cx="2471806" cy="366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9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3832" y="505585"/>
            <a:ext cx="3154030" cy="452596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812" y="4057650"/>
            <a:ext cx="3914775" cy="28003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0947"/>
            <a:ext cx="3106688" cy="404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45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908720"/>
            <a:ext cx="7776864" cy="5400600"/>
          </a:xfrm>
        </p:spPr>
        <p:txBody>
          <a:bodyPr/>
          <a:lstStyle/>
          <a:p>
            <a:r>
              <a:rPr lang="pt-BR" dirty="0" smtClean="0"/>
              <a:t>Concluída no final da década de 1970.</a:t>
            </a:r>
          </a:p>
          <a:p>
            <a:endParaRPr lang="pt-BR" dirty="0"/>
          </a:p>
          <a:p>
            <a:r>
              <a:rPr lang="pt-BR" dirty="0" smtClean="0"/>
              <a:t>Henrique de Aragão foi o autor do afresco.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636912"/>
            <a:ext cx="2768983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0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    </a:t>
            </a:r>
            <a:r>
              <a:rPr lang="pt-BR" b="1" dirty="0" smtClean="0">
                <a:latin typeface="+mn-lt"/>
              </a:rPr>
              <a:t>Itinerário da Apresentação</a:t>
            </a:r>
            <a:endParaRPr lang="pt-BR" b="1" dirty="0">
              <a:latin typeface="+mn-l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Reduções Jesuíta</a:t>
            </a:r>
          </a:p>
          <a:p>
            <a:r>
              <a:rPr lang="pt-BR" dirty="0" smtClean="0"/>
              <a:t>Colonização</a:t>
            </a:r>
          </a:p>
          <a:p>
            <a:r>
              <a:rPr lang="pt-BR" dirty="0" smtClean="0"/>
              <a:t>Fundação da Diocese</a:t>
            </a:r>
          </a:p>
          <a:p>
            <a:r>
              <a:rPr lang="pt-BR" dirty="0" smtClean="0"/>
              <a:t>1º Bispo – Dom Romeu Alberti</a:t>
            </a:r>
          </a:p>
          <a:p>
            <a:r>
              <a:rPr lang="pt-BR" dirty="0" smtClean="0"/>
              <a:t>2º Bispo – Dom Domingos Gabriel </a:t>
            </a:r>
          </a:p>
          <a:p>
            <a:r>
              <a:rPr lang="pt-BR" dirty="0" smtClean="0"/>
              <a:t>3º Bispo – Dom Frei Luís </a:t>
            </a:r>
          </a:p>
          <a:p>
            <a:r>
              <a:rPr lang="pt-BR" dirty="0" smtClean="0"/>
              <a:t>4º Bispo – Dom Celso Antonio </a:t>
            </a:r>
          </a:p>
          <a:p>
            <a:r>
              <a:rPr lang="pt-BR" dirty="0" smtClean="0"/>
              <a:t>A Diocese hoje 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105526"/>
          </a:xfrm>
        </p:spPr>
      </p:pic>
    </p:spTree>
    <p:extLst>
      <p:ext uri="{BB962C8B-B14F-4D97-AF65-F5344CB8AC3E}">
        <p14:creationId xmlns:p14="http://schemas.microsoft.com/office/powerpoint/2010/main" xmlns="" val="38276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8235" y="169787"/>
            <a:ext cx="4395765" cy="658336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787"/>
            <a:ext cx="4432606" cy="66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37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Seminário de Vocações Eclesiásticas.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700808"/>
            <a:ext cx="7241232" cy="4902918"/>
          </a:xfrm>
        </p:spPr>
      </p:pic>
    </p:spTree>
    <p:extLst>
      <p:ext uri="{BB962C8B-B14F-4D97-AF65-F5344CB8AC3E}">
        <p14:creationId xmlns:p14="http://schemas.microsoft.com/office/powerpoint/2010/main" xmlns="" val="16443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Jornal Pulsando.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8112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Criado em 1973.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Material formativo e informativo para os mais de 2000 grupos de “Igreja base”.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No mesmo ano surge a Gráfica Diocesana.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042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Diaconato permanente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1° Diocese a formar e ordenar Diáconos permanentes depois do concílio.</a:t>
            </a:r>
          </a:p>
          <a:p>
            <a:endParaRPr lang="pt-BR" dirty="0"/>
          </a:p>
          <a:p>
            <a:r>
              <a:rPr lang="pt-BR" dirty="0" smtClean="0"/>
              <a:t>Dom Romeu ordenou 87 Diáconos.</a:t>
            </a:r>
          </a:p>
          <a:p>
            <a:endParaRPr lang="pt-BR" dirty="0"/>
          </a:p>
          <a:p>
            <a:r>
              <a:rPr lang="pt-BR" dirty="0" smtClean="0"/>
              <a:t>1° Diácono permanente a ser ordenado Padre. Pe. João Sega (Faxinal).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256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Apucarana também ficou conhecida pelo...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“O 11 vai a missa”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961" y="2204864"/>
            <a:ext cx="694372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71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7136" y="692696"/>
            <a:ext cx="7776864" cy="5328592"/>
          </a:xfrm>
        </p:spPr>
        <p:txBody>
          <a:bodyPr/>
          <a:lstStyle/>
          <a:p>
            <a:r>
              <a:rPr lang="pt-BR" dirty="0" smtClean="0"/>
              <a:t>Coral </a:t>
            </a:r>
            <a:r>
              <a:rPr lang="pt-BR" dirty="0" err="1"/>
              <a:t>P</a:t>
            </a:r>
            <a:r>
              <a:rPr lang="pt-BR" dirty="0" err="1" smtClean="0"/>
              <a:t>alestrina</a:t>
            </a:r>
            <a:r>
              <a:rPr lang="pt-BR" dirty="0" smtClean="0"/>
              <a:t> e Irmã Custódia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175" y="1628800"/>
            <a:ext cx="7290556" cy="489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41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912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2º Bispo – Dom Domingos Gabriel </a:t>
            </a:r>
            <a:r>
              <a:rPr lang="pt-BR" dirty="0" err="1" smtClean="0"/>
              <a:t>Wisniewski</a:t>
            </a:r>
            <a:r>
              <a:rPr lang="pt-BR" dirty="0" smtClean="0"/>
              <a:t>, CM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BR" sz="2400" dirty="0" smtClean="0"/>
              <a:t>                                             Lema: “Tudo para todos”</a:t>
            </a:r>
            <a:br>
              <a:rPr lang="pt-BR" sz="2400" dirty="0" smtClean="0"/>
            </a:br>
            <a:r>
              <a:rPr lang="pt-BR" sz="2400" dirty="0" smtClean="0"/>
              <a:t>                                        Nascimento: 02/03/1928 em Guarani das</a:t>
            </a:r>
          </a:p>
          <a:p>
            <a:pPr>
              <a:buNone/>
            </a:pPr>
            <a:r>
              <a:rPr lang="pt-BR" sz="2400" dirty="0" smtClean="0"/>
              <a:t>                                             Missões no RS</a:t>
            </a:r>
            <a:br>
              <a:rPr lang="pt-BR" sz="2400" dirty="0" smtClean="0"/>
            </a:br>
            <a:r>
              <a:rPr lang="pt-BR" sz="2400" dirty="0" smtClean="0"/>
              <a:t>                                        Filiação: José </a:t>
            </a:r>
            <a:r>
              <a:rPr lang="pt-BR" sz="2400" dirty="0" err="1" smtClean="0"/>
              <a:t>Wisniewski</a:t>
            </a:r>
            <a:r>
              <a:rPr lang="pt-BR" sz="2400" dirty="0" smtClean="0"/>
              <a:t> e </a:t>
            </a:r>
            <a:r>
              <a:rPr lang="pt-BR" sz="2400" dirty="0" err="1" smtClean="0"/>
              <a:t>Stanislawa</a:t>
            </a:r>
            <a:r>
              <a:rPr lang="pt-BR" sz="2400" dirty="0" smtClean="0"/>
              <a:t> W.</a:t>
            </a:r>
          </a:p>
          <a:p>
            <a:pPr>
              <a:buNone/>
            </a:pPr>
            <a:r>
              <a:rPr lang="pt-BR" sz="2400" dirty="0" smtClean="0"/>
              <a:t>                                             </a:t>
            </a:r>
            <a:r>
              <a:rPr lang="pt-BR" sz="2400" dirty="0" err="1" smtClean="0"/>
              <a:t>Wisniewski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                                        Ordenação </a:t>
            </a:r>
            <a:r>
              <a:rPr lang="pt-BR" sz="2400" dirty="0" err="1" smtClean="0"/>
              <a:t>Presbiteral</a:t>
            </a:r>
            <a:r>
              <a:rPr lang="pt-BR" sz="2400" dirty="0" smtClean="0"/>
              <a:t>: 29/06/1955 – </a:t>
            </a:r>
          </a:p>
          <a:p>
            <a:pPr>
              <a:buNone/>
            </a:pPr>
            <a:r>
              <a:rPr lang="pt-BR" sz="2400" dirty="0" smtClean="0"/>
              <a:t>                                             Paris</a:t>
            </a:r>
            <a:br>
              <a:rPr lang="pt-BR" sz="2400" dirty="0" smtClean="0"/>
            </a:br>
            <a:r>
              <a:rPr lang="pt-BR" sz="2400" dirty="0" smtClean="0"/>
              <a:t>                                        Ordenação Episcopal: 28/08/1975 – </a:t>
            </a:r>
          </a:p>
          <a:p>
            <a:pPr>
              <a:buNone/>
            </a:pPr>
            <a:r>
              <a:rPr lang="pt-BR" sz="2400" dirty="0" smtClean="0"/>
              <a:t>                                             Curitiba</a:t>
            </a:r>
            <a:br>
              <a:rPr lang="pt-BR" sz="2400" dirty="0" smtClean="0"/>
            </a:br>
            <a:r>
              <a:rPr lang="pt-BR" sz="2400" dirty="0" smtClean="0"/>
              <a:t>                                        Nomeado Bispo de Apucarana:  </a:t>
            </a:r>
          </a:p>
          <a:p>
            <a:pPr>
              <a:buNone/>
            </a:pPr>
            <a:r>
              <a:rPr lang="pt-BR" sz="2400" dirty="0" smtClean="0"/>
              <a:t>                                             25/05/1983</a:t>
            </a:r>
            <a:br>
              <a:rPr lang="pt-BR" sz="2400" dirty="0" smtClean="0"/>
            </a:br>
            <a:r>
              <a:rPr lang="pt-BR" sz="2400" dirty="0" smtClean="0"/>
              <a:t>                                        Posse: 04/09/1983</a:t>
            </a:r>
            <a:br>
              <a:rPr lang="pt-BR" sz="2400" dirty="0" smtClean="0"/>
            </a:br>
            <a:r>
              <a:rPr lang="pt-BR" sz="2400" dirty="0" smtClean="0"/>
              <a:t>                                        Bispo Emérito: 02/02/2005</a:t>
            </a:r>
            <a:br>
              <a:rPr lang="pt-BR" sz="2400" dirty="0" smtClean="0"/>
            </a:br>
            <a:r>
              <a:rPr lang="pt-BR" sz="2400" dirty="0" smtClean="0"/>
              <a:t>                                        Falecimento: 21/07/2010</a:t>
            </a:r>
            <a:endParaRPr lang="pt-BR" sz="2400" dirty="0"/>
          </a:p>
        </p:txBody>
      </p:sp>
      <p:pic>
        <p:nvPicPr>
          <p:cNvPr id="8" name="Image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643050"/>
            <a:ext cx="3214710" cy="492922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just"/>
            <a:r>
              <a:rPr lang="pt-BR" dirty="0" smtClean="0"/>
              <a:t>Com 15 anos entrou no seminário Menor de São Vicente de Paulo em Curitiba em fevereiro de 1939</a:t>
            </a:r>
          </a:p>
          <a:p>
            <a:pPr algn="just"/>
            <a:r>
              <a:rPr lang="pt-BR" dirty="0" smtClean="0"/>
              <a:t>Para fazer as etapas de Noviciado, Filosofia e Teologia foi enviado para a França na cidade de Paris onde chegou em fevereiro de 1948 na casa Mãe dos </a:t>
            </a:r>
            <a:r>
              <a:rPr lang="pt-BR" dirty="0" err="1" smtClean="0"/>
              <a:t>Lazaristas</a:t>
            </a:r>
            <a:r>
              <a:rPr lang="pt-BR" dirty="0" smtClean="0"/>
              <a:t>. </a:t>
            </a:r>
          </a:p>
          <a:p>
            <a:pPr algn="just"/>
            <a:r>
              <a:rPr lang="pt-BR" dirty="0" smtClean="0"/>
              <a:t>Os primeiros votos em 15 de março de 1949 na Capela da Aparição, </a:t>
            </a:r>
            <a:r>
              <a:rPr lang="pt-BR" dirty="0" err="1" smtClean="0"/>
              <a:t>Rue</a:t>
            </a:r>
            <a:r>
              <a:rPr lang="pt-BR" dirty="0" smtClean="0"/>
              <a:t> Du </a:t>
            </a:r>
            <a:r>
              <a:rPr lang="pt-BR" dirty="0" err="1" smtClean="0"/>
              <a:t>Bac</a:t>
            </a:r>
            <a:r>
              <a:rPr lang="pt-BR" dirty="0" smtClean="0"/>
              <a:t>. Os votos perpétuos foram professados em 15 de março de 1950 na mesma capela, quando cursava o segundo ano de Filosofia. 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/>
          <a:lstStyle/>
          <a:p>
            <a:pPr algn="just"/>
            <a:r>
              <a:rPr lang="pt-BR" dirty="0" smtClean="0"/>
              <a:t>29 de junho de 1955 na Capela de São Vicente de Paulo foi ordenado presbítero.</a:t>
            </a:r>
          </a:p>
          <a:p>
            <a:pPr algn="just"/>
            <a:r>
              <a:rPr lang="pt-BR" dirty="0" smtClean="0"/>
              <a:t>Domingos regressou ao Brasil em 1954.</a:t>
            </a:r>
          </a:p>
          <a:p>
            <a:pPr algn="just"/>
            <a:r>
              <a:rPr lang="pt-BR" dirty="0" smtClean="0"/>
              <a:t>Em 27 de junho de 1975 foi nomeado bispo auxiliar de Curitiba pelo papa Paulo VI.</a:t>
            </a:r>
          </a:p>
          <a:p>
            <a:pPr algn="just"/>
            <a:r>
              <a:rPr lang="pt-BR" dirty="0" smtClean="0"/>
              <a:t>No dia 19 de abril de 1979 tornou-se bispo diocesano de Cornélio Procópio</a:t>
            </a:r>
          </a:p>
          <a:p>
            <a:pPr algn="just"/>
            <a:r>
              <a:rPr lang="pt-BR" dirty="0" smtClean="0"/>
              <a:t>No dia 13 de maio de 1983 Dom Domingos recebeu a noticia de que iria se tornar bispo de Apucarana. </a:t>
            </a:r>
          </a:p>
          <a:p>
            <a:pPr algn="just"/>
            <a:r>
              <a:rPr lang="pt-BR" dirty="0" smtClean="0"/>
              <a:t>Sua posse foi no dia 04 de setembro do mesmo ano. 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85818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 smtClean="0">
                <a:latin typeface="+mn-lt"/>
              </a:rPr>
              <a:t>Reduções Jesuíta </a:t>
            </a:r>
            <a:endParaRPr lang="pt-BR" sz="5400" b="1" dirty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pPr algn="just"/>
            <a:r>
              <a:rPr lang="pt-BR" dirty="0" smtClean="0"/>
              <a:t>Em 1913 os Jesuítas fundaram a primeira redução às margens do Paranapanema, denominada Nossa Senhora do Loreto (</a:t>
            </a:r>
            <a:r>
              <a:rPr lang="pt-BR" dirty="0" err="1" smtClean="0"/>
              <a:t>Itaguagé</a:t>
            </a:r>
            <a:r>
              <a:rPr lang="pt-BR" dirty="0" smtClean="0"/>
              <a:t>)</a:t>
            </a:r>
          </a:p>
          <a:p>
            <a:pPr algn="just"/>
            <a:endParaRPr lang="pt-BR" dirty="0"/>
          </a:p>
          <a:p>
            <a:pPr marL="36576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Ano seguinte Santo Inácio Mini (</a:t>
            </a:r>
            <a:r>
              <a:rPr lang="pt-BR" dirty="0" err="1" smtClean="0"/>
              <a:t>Itaguagé</a:t>
            </a:r>
            <a:r>
              <a:rPr lang="pt-BR" dirty="0" smtClean="0"/>
              <a:t>).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Atividades como bispo em Apucarana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5715040"/>
          </a:xfrm>
        </p:spPr>
        <p:txBody>
          <a:bodyPr/>
          <a:lstStyle/>
          <a:p>
            <a:pPr algn="just"/>
            <a:r>
              <a:rPr lang="pt-BR" dirty="0" smtClean="0"/>
              <a:t>Fundou em 1990 o Instituto Filosófico de Apucarana (IFA) que funciona ate hoje para a formação dos seminaristas da diocese.</a:t>
            </a:r>
          </a:p>
          <a:p>
            <a:endParaRPr lang="pt-BR" dirty="0"/>
          </a:p>
        </p:txBody>
      </p:sp>
      <p:pic>
        <p:nvPicPr>
          <p:cNvPr id="6" name="Imagem 5" descr="14337932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357430"/>
            <a:ext cx="8286808" cy="42862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186766" cy="6357982"/>
          </a:xfrm>
        </p:spPr>
        <p:txBody>
          <a:bodyPr/>
          <a:lstStyle/>
          <a:p>
            <a:pPr algn="just"/>
            <a:r>
              <a:rPr lang="pt-BR" dirty="0" smtClean="0"/>
              <a:t>Construiu o prédio onde até hoje funciona o seminário menor diocesano.</a:t>
            </a:r>
            <a:endParaRPr lang="pt-BR" dirty="0"/>
          </a:p>
        </p:txBody>
      </p:sp>
      <p:pic>
        <p:nvPicPr>
          <p:cNvPr id="4" name="Imagem 3" descr="14271614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71612"/>
            <a:ext cx="7643866" cy="507209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Foram ordenados por Dom Domingos na diocese 38 padres. </a:t>
            </a:r>
          </a:p>
          <a:p>
            <a:pPr algn="just"/>
            <a:r>
              <a:rPr lang="pt-BR" dirty="0" smtClean="0"/>
              <a:t>Ordenou três bispos sendo eles o Cardeal Dom João Braz de </a:t>
            </a:r>
            <a:r>
              <a:rPr lang="pt-BR" dirty="0" err="1" smtClean="0"/>
              <a:t>Aviz</a:t>
            </a:r>
            <a:r>
              <a:rPr lang="pt-BR" dirty="0" smtClean="0"/>
              <a:t>, Dom Luiz Soares Vieira, Arcebispo Emérito de Manaus, Dom Dirceu </a:t>
            </a:r>
            <a:r>
              <a:rPr lang="pt-BR" dirty="0" err="1" smtClean="0"/>
              <a:t>Vegini</a:t>
            </a:r>
            <a:r>
              <a:rPr lang="pt-BR" dirty="0" smtClean="0"/>
              <a:t>, Bispo de Foz do Iguaçu.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3286124"/>
            <a:ext cx="2286016" cy="3357586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3286124"/>
            <a:ext cx="2286016" cy="335758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3286124"/>
            <a:ext cx="2286016" cy="335758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Fez um bom trabalho com os diáconos da Diocese que eram os mais numerosos do Brasil na época e do Regional Sul 2. </a:t>
            </a:r>
          </a:p>
          <a:p>
            <a:pPr algn="just"/>
            <a:r>
              <a:rPr lang="pt-BR" dirty="0" smtClean="0"/>
              <a:t>As igrejas irmãs de São Luís dos Cárceres em Mato Grosso e em Rondônia onde ate hoje a Diocese ajuda. </a:t>
            </a:r>
          </a:p>
          <a:p>
            <a:pPr algn="just"/>
            <a:r>
              <a:rPr lang="pt-BR" dirty="0" smtClean="0"/>
              <a:t>Construiu também outra casa de formação para os leigos, principalmente, e deu o nome de CEFAS (Casa de Encontros Família Sagrada).</a:t>
            </a:r>
          </a:p>
          <a:p>
            <a:pPr algn="just"/>
            <a:r>
              <a:rPr lang="pt-BR" dirty="0" smtClean="0"/>
              <a:t> O “</a:t>
            </a:r>
            <a:r>
              <a:rPr lang="pt-BR" dirty="0" err="1" smtClean="0"/>
              <a:t>pulsandinho</a:t>
            </a:r>
            <a:r>
              <a:rPr lang="pt-BR" dirty="0" smtClean="0"/>
              <a:t>”, folheto litúrgico. </a:t>
            </a:r>
          </a:p>
          <a:p>
            <a:pPr algn="just"/>
            <a:r>
              <a:rPr lang="pt-BR" dirty="0" smtClean="0"/>
              <a:t>Ele renunciou no dia 02 de março de 2005 e faleceu no dia 21 de julho de 2010.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dirty="0" smtClean="0"/>
              <a:t>3º Bispo – Dom Frei Luís </a:t>
            </a:r>
            <a:r>
              <a:rPr lang="pt-BR" sz="4800" dirty="0" err="1" smtClean="0"/>
              <a:t>Vicenzo</a:t>
            </a:r>
            <a:r>
              <a:rPr lang="pt-BR" sz="4800" dirty="0" smtClean="0"/>
              <a:t> </a:t>
            </a:r>
            <a:r>
              <a:rPr lang="pt-BR" sz="4800" dirty="0" err="1" smtClean="0"/>
              <a:t>Bernetti</a:t>
            </a:r>
            <a:r>
              <a:rPr lang="pt-BR" sz="4800" dirty="0" smtClean="0"/>
              <a:t> </a:t>
            </a:r>
            <a:endParaRPr lang="pt-BR" sz="48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5043510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                             Lema: “Ide, pregai o Evangelho”</a:t>
            </a:r>
            <a:br>
              <a:rPr lang="pt-BR" dirty="0" smtClean="0"/>
            </a:br>
            <a:r>
              <a:rPr lang="pt-BR" dirty="0" smtClean="0"/>
              <a:t>                          Nascimento: 24/03/1934</a:t>
            </a:r>
            <a:br>
              <a:rPr lang="pt-BR" dirty="0" smtClean="0"/>
            </a:br>
            <a:r>
              <a:rPr lang="pt-BR" dirty="0" smtClean="0"/>
              <a:t>                          Ordenação </a:t>
            </a:r>
            <a:r>
              <a:rPr lang="pt-BR" dirty="0" err="1" smtClean="0"/>
              <a:t>Presbiteral</a:t>
            </a:r>
            <a:r>
              <a:rPr lang="pt-BR" dirty="0" smtClean="0"/>
              <a:t>: </a:t>
            </a:r>
          </a:p>
          <a:p>
            <a:pPr>
              <a:buNone/>
            </a:pPr>
            <a:r>
              <a:rPr lang="pt-BR" dirty="0" smtClean="0"/>
              <a:t>                              01/06/1958</a:t>
            </a:r>
            <a:br>
              <a:rPr lang="pt-BR" dirty="0" smtClean="0"/>
            </a:br>
            <a:r>
              <a:rPr lang="pt-BR" dirty="0" smtClean="0"/>
              <a:t>                          Ordenação Episcopal: </a:t>
            </a:r>
          </a:p>
          <a:p>
            <a:pPr>
              <a:buNone/>
            </a:pPr>
            <a:r>
              <a:rPr lang="pt-BR" dirty="0" smtClean="0"/>
              <a:t>                              25/08/1996</a:t>
            </a:r>
            <a:br>
              <a:rPr lang="pt-BR" dirty="0" smtClean="0"/>
            </a:br>
            <a:r>
              <a:rPr lang="pt-BR" dirty="0" smtClean="0"/>
              <a:t>                          Nomeado Bispo de Apucarana: </a:t>
            </a:r>
          </a:p>
          <a:p>
            <a:pPr>
              <a:buNone/>
            </a:pPr>
            <a:r>
              <a:rPr lang="pt-BR" dirty="0" smtClean="0"/>
              <a:t>                              02/02/2005</a:t>
            </a:r>
            <a:br>
              <a:rPr lang="pt-BR" dirty="0" smtClean="0"/>
            </a:br>
            <a:r>
              <a:rPr lang="pt-BR" dirty="0" smtClean="0"/>
              <a:t>                          Posse: 24/04/2005</a:t>
            </a:r>
            <a:br>
              <a:rPr lang="pt-BR" dirty="0" smtClean="0"/>
            </a:br>
            <a:r>
              <a:rPr lang="pt-BR" dirty="0" smtClean="0"/>
              <a:t>                          Bispo Emérito: 08/02/2009</a:t>
            </a:r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785926"/>
            <a:ext cx="2928958" cy="47149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290"/>
            <a:ext cx="8472518" cy="66437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11 anos de idade foi aceito como aspirante no Convento “Madonna </a:t>
            </a:r>
            <a:r>
              <a:rPr lang="pt-BR" dirty="0" err="1" smtClean="0"/>
              <a:t>della</a:t>
            </a:r>
            <a:r>
              <a:rPr lang="pt-BR" dirty="0" smtClean="0"/>
              <a:t> </a:t>
            </a:r>
            <a:r>
              <a:rPr lang="pt-BR" dirty="0" err="1" smtClean="0"/>
              <a:t>Misericordia</a:t>
            </a:r>
            <a:r>
              <a:rPr lang="pt-BR" dirty="0" smtClean="0"/>
              <a:t>” de </a:t>
            </a:r>
            <a:r>
              <a:rPr lang="pt-BR" dirty="0" err="1" smtClean="0"/>
              <a:t>Fermo</a:t>
            </a:r>
            <a:r>
              <a:rPr lang="pt-BR" dirty="0" smtClean="0"/>
              <a:t> onde morava. </a:t>
            </a:r>
          </a:p>
          <a:p>
            <a:pPr algn="just"/>
            <a:r>
              <a:rPr lang="pt-BR" dirty="0" smtClean="0"/>
              <a:t>Aos 15 de agosto de 1950 vestia o habito religioso dos Agostinianos de Descalços quando ainda tinha 16 anos de idade.</a:t>
            </a:r>
          </a:p>
          <a:p>
            <a:pPr algn="just"/>
            <a:r>
              <a:rPr lang="pt-BR" dirty="0" smtClean="0"/>
              <a:t>No ano seguinte em 1951 no dia 28 de agosto, iniciou o ano do noviciado no Convento de Amélia, ali fez sua profissão temporária</a:t>
            </a:r>
          </a:p>
          <a:p>
            <a:pPr algn="just"/>
            <a:r>
              <a:rPr lang="pt-BR" dirty="0" smtClean="0"/>
              <a:t>Aos 23 de março de 1955 emitiu a sua profissão Solene, depois licenciou-se em Teologia Dogmática e Pastoral na Pontifícia Universidade </a:t>
            </a:r>
            <a:r>
              <a:rPr lang="pt-BR" dirty="0" err="1" smtClean="0"/>
              <a:t>Lateranense</a:t>
            </a:r>
            <a:r>
              <a:rPr lang="pt-BR" dirty="0" smtClean="0"/>
              <a:t>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Foi ordenado presbítero a 01 de junho de 1958, em </a:t>
            </a:r>
            <a:r>
              <a:rPr lang="pt-BR" dirty="0" err="1" smtClean="0"/>
              <a:t>Fermo</a:t>
            </a:r>
            <a:r>
              <a:rPr lang="pt-BR" dirty="0" smtClean="0"/>
              <a:t> sua cidade natal, com apenas 23 anos de idade.</a:t>
            </a:r>
          </a:p>
          <a:p>
            <a:pPr algn="just"/>
            <a:r>
              <a:rPr lang="pt-BR" dirty="0" smtClean="0"/>
              <a:t>Com apenas três anos de sacerdócio, optou por dar sua disponibilidade para ser missionário no Brasil e com o consentimento dos superiores, aos 21 de março de 1961, chegou ao Rio de Janeiro, juntando-se aos demais confrades que ali estavam atuando desde 12 de junho de 1948.</a:t>
            </a:r>
          </a:p>
          <a:p>
            <a:pPr algn="just"/>
            <a:r>
              <a:rPr lang="pt-BR" dirty="0" smtClean="0"/>
              <a:t>Foi nomeado Bispo Auxiliar da Diocese de Palmas- Francisco Beltrão-PR, sendo ordenado 25 de agosto de 1996. </a:t>
            </a:r>
          </a:p>
          <a:p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85723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Atividades como Bispo em Apucarana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929354"/>
          </a:xfrm>
        </p:spPr>
        <p:txBody>
          <a:bodyPr/>
          <a:lstStyle/>
          <a:p>
            <a:pPr algn="just"/>
            <a:r>
              <a:rPr lang="pt-BR" dirty="0" smtClean="0"/>
              <a:t>Disposição em visitar as 62 paróquias da Diocese e isto o quis fazer em dois meses.</a:t>
            </a:r>
          </a:p>
          <a:p>
            <a:pPr algn="just"/>
            <a:r>
              <a:rPr lang="pt-BR" dirty="0" smtClean="0"/>
              <a:t>Uma de suas prioridades foi à animação vocacional .</a:t>
            </a:r>
          </a:p>
          <a:p>
            <a:pPr algn="just"/>
            <a:r>
              <a:rPr lang="pt-BR" dirty="0" smtClean="0"/>
              <a:t>Ordenou treze presbíteros e diversos diáconos.</a:t>
            </a:r>
          </a:p>
          <a:p>
            <a:pPr algn="just"/>
            <a:r>
              <a:rPr lang="pt-BR" dirty="0" smtClean="0"/>
              <a:t>Realizou um amplo trabalho de atualização das orientações para a vida comunitária e para os ministérios leigos, lançando em 2006, a Primeira Carta Pastoral, aproveitando as orientações vigentes. </a:t>
            </a:r>
          </a:p>
          <a:p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Continuou apoiando o Plano da Ação Evangelizadora (2004-2007), e participou ativamente da elaboração do Plano de Ação Evangelizadora de (2009-2011). </a:t>
            </a:r>
          </a:p>
          <a:p>
            <a:pPr algn="just"/>
            <a:r>
              <a:rPr lang="pt-BR" dirty="0" smtClean="0"/>
              <a:t>Retomada do projeto da Igreja Irmã </a:t>
            </a:r>
            <a:r>
              <a:rPr lang="pt-BR" dirty="0" err="1" smtClean="0"/>
              <a:t>Guajará-Mirin</a:t>
            </a:r>
            <a:r>
              <a:rPr lang="pt-BR" dirty="0" smtClean="0"/>
              <a:t>, em Rondônia, enviando dois presbíteros e um diácono para a comunidade de </a:t>
            </a:r>
            <a:r>
              <a:rPr lang="pt-BR" dirty="0" err="1" smtClean="0"/>
              <a:t>Corumbiara-RO</a:t>
            </a:r>
            <a:r>
              <a:rPr lang="pt-BR" dirty="0" smtClean="0"/>
              <a:t>, paróquia Nossa Senhora do Perpétuo Socorro. </a:t>
            </a:r>
          </a:p>
          <a:p>
            <a:pPr algn="just"/>
            <a:r>
              <a:rPr lang="pt-BR" dirty="0" smtClean="0"/>
              <a:t>Concluiu a nova residência episcopal.</a:t>
            </a:r>
          </a:p>
          <a:p>
            <a:pPr algn="just"/>
            <a:r>
              <a:rPr lang="pt-BR" dirty="0" smtClean="0"/>
              <a:t>Um mês antes de chegar aos 75 anos de idade no dia 24 de março de 2009 enviou sua carta de renúncia.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128" y="404664"/>
            <a:ext cx="8075240" cy="166701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300" dirty="0" smtClean="0"/>
              <a:t>4º Bispo – Dom Celso Antonio </a:t>
            </a:r>
            <a:r>
              <a:rPr lang="pt-BR" sz="5300" dirty="0" err="1" smtClean="0"/>
              <a:t>Marchiori</a:t>
            </a:r>
            <a:r>
              <a:rPr lang="pt-BR" sz="5300" dirty="0" smtClean="0"/>
              <a:t>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41376"/>
            <a:ext cx="9144000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                                  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                        Lema: “Na cruz do Senhor”</a:t>
            </a:r>
          </a:p>
          <a:p>
            <a:pPr>
              <a:buNone/>
            </a:pPr>
            <a:r>
              <a:rPr lang="pt-BR" dirty="0" smtClean="0"/>
              <a:t>                                 Nascimento: 14/08/1958</a:t>
            </a:r>
          </a:p>
          <a:p>
            <a:pPr>
              <a:buNone/>
            </a:pPr>
            <a:r>
              <a:rPr lang="pt-BR" dirty="0" smtClean="0"/>
              <a:t>                                 </a:t>
            </a:r>
            <a:r>
              <a:rPr lang="pt-BR" sz="2600" dirty="0" smtClean="0"/>
              <a:t>Ordenação </a:t>
            </a:r>
            <a:r>
              <a:rPr lang="pt-BR" sz="2600" dirty="0" err="1" smtClean="0"/>
              <a:t>Presbiteral</a:t>
            </a:r>
            <a:r>
              <a:rPr lang="pt-BR" sz="2600" dirty="0" smtClean="0"/>
              <a:t>: 06/03/1988</a:t>
            </a:r>
          </a:p>
          <a:p>
            <a:pPr>
              <a:buNone/>
            </a:pPr>
            <a:r>
              <a:rPr lang="pt-BR" sz="2600" dirty="0" smtClean="0"/>
              <a:t>                                      Ordenação Episcopal: 28/08/2009</a:t>
            </a:r>
          </a:p>
          <a:p>
            <a:pPr>
              <a:buNone/>
            </a:pPr>
            <a:r>
              <a:rPr lang="pt-BR" sz="2600" dirty="0" smtClean="0"/>
              <a:t>                             </a:t>
            </a:r>
            <a:r>
              <a:rPr lang="pt-BR" sz="2200" dirty="0" smtClean="0"/>
              <a:t>           Nomeado Bispo de Apucarana: 08/07/2009</a:t>
            </a:r>
          </a:p>
          <a:p>
            <a:pPr>
              <a:buNone/>
            </a:pPr>
            <a:r>
              <a:rPr lang="pt-BR" sz="2200" dirty="0" smtClean="0"/>
              <a:t>                                             </a:t>
            </a:r>
            <a:r>
              <a:rPr lang="pt-BR" sz="3200" dirty="0" smtClean="0"/>
              <a:t>Posse: 02/10/2009 </a:t>
            </a:r>
          </a:p>
          <a:p>
            <a:pPr>
              <a:buNone/>
            </a:pPr>
            <a:r>
              <a:rPr lang="pt-BR" sz="3200" dirty="0" smtClean="0"/>
              <a:t>                               Bispo Atual </a:t>
            </a:r>
          </a:p>
          <a:p>
            <a:pPr>
              <a:buNone/>
            </a:pPr>
            <a:r>
              <a:rPr lang="pt-BR" dirty="0" smtClean="0"/>
              <a:t>                                          </a:t>
            </a:r>
          </a:p>
          <a:p>
            <a:pPr>
              <a:buNone/>
            </a:pPr>
            <a:r>
              <a:rPr lang="pt-BR" dirty="0" smtClean="0"/>
              <a:t>                                       </a:t>
            </a:r>
          </a:p>
        </p:txBody>
      </p:sp>
      <p:pic>
        <p:nvPicPr>
          <p:cNvPr id="5" name="Imagem 4" descr="bispo_pasto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3000396" cy="47149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476672"/>
            <a:ext cx="7467600" cy="4525963"/>
          </a:xfrm>
        </p:spPr>
        <p:txBody>
          <a:bodyPr/>
          <a:lstStyle/>
          <a:p>
            <a:r>
              <a:rPr lang="pt-BR" dirty="0" smtClean="0"/>
              <a:t>Redução de Santo Inácio Mini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988840"/>
            <a:ext cx="6912768" cy="38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3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576899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 smtClean="0"/>
              <a:t>Com a renúncia de Dom Luiz Vincenzo </a:t>
            </a:r>
            <a:r>
              <a:rPr lang="pt-BR" sz="2800" dirty="0" err="1" smtClean="0"/>
              <a:t>Bernetti</a:t>
            </a:r>
            <a:r>
              <a:rPr lang="pt-BR" sz="2800" dirty="0" smtClean="0"/>
              <a:t>, a 8 de julho de 2009 foi nomeado Bispo de Apucarana Dom Celso Antonio </a:t>
            </a:r>
            <a:r>
              <a:rPr lang="pt-BR" sz="2800" dirty="0" err="1" smtClean="0"/>
              <a:t>Marchiori</a:t>
            </a:r>
            <a:r>
              <a:rPr lang="pt-BR" sz="2800" dirty="0" smtClean="0"/>
              <a:t>, nasceu a 14 de agosto de 1958, no bairro de </a:t>
            </a:r>
            <a:r>
              <a:rPr lang="pt-BR" sz="2800" dirty="0" err="1" smtClean="0"/>
              <a:t>Itaqui</a:t>
            </a:r>
            <a:r>
              <a:rPr lang="pt-BR" sz="2800" dirty="0" smtClean="0"/>
              <a:t>, Paróquia do Senhor Bom Jesus, no município de Campo Largo. </a:t>
            </a:r>
          </a:p>
          <a:p>
            <a:pPr algn="just"/>
            <a:r>
              <a:rPr lang="pt-BR" sz="2800" dirty="0" smtClean="0"/>
              <a:t>Em 1976, ingressou no Seminário Menor Arquidiocesano de São José, onde cursou os últimos anos do curso fundamental e colegial até fim de 1980.</a:t>
            </a:r>
          </a:p>
          <a:p>
            <a:pPr algn="just"/>
            <a:r>
              <a:rPr lang="pt-BR" sz="2800" dirty="0" smtClean="0"/>
              <a:t>Em 1981, entrou no Seminário Maior Rainha dos Apóstolos, cursando a Filosofia na Pontifícia Universidade Católica do Paraná e a Teologia no </a:t>
            </a:r>
            <a:r>
              <a:rPr lang="pt-BR" sz="2800" dirty="0" err="1" smtClean="0"/>
              <a:t>Studium</a:t>
            </a:r>
            <a:r>
              <a:rPr lang="pt-BR" sz="2800" dirty="0" smtClean="0"/>
              <a:t> </a:t>
            </a:r>
            <a:r>
              <a:rPr lang="pt-BR" sz="2800" dirty="0" err="1" smtClean="0"/>
              <a:t>Theologicum</a:t>
            </a:r>
            <a:r>
              <a:rPr lang="pt-BR" sz="2800" dirty="0" smtClean="0"/>
              <a:t> de Curitiba, até o fim de 1987.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14356"/>
            <a:ext cx="8329642" cy="6000792"/>
          </a:xfrm>
        </p:spPr>
        <p:txBody>
          <a:bodyPr/>
          <a:lstStyle/>
          <a:p>
            <a:pPr algn="just"/>
            <a:r>
              <a:rPr lang="pt-BR" dirty="0" smtClean="0"/>
              <a:t>A 06 de março de 1988 foi ordenado presbítero por Dom Pedro Antônio </a:t>
            </a:r>
            <a:r>
              <a:rPr lang="pt-BR" dirty="0" err="1" smtClean="0"/>
              <a:t>Marchetti</a:t>
            </a:r>
            <a:r>
              <a:rPr lang="pt-BR" dirty="0" smtClean="0"/>
              <a:t> </a:t>
            </a:r>
            <a:r>
              <a:rPr lang="pt-BR" dirty="0" err="1" smtClean="0"/>
              <a:t>Fedalto</a:t>
            </a:r>
            <a:r>
              <a:rPr lang="pt-BR" dirty="0" smtClean="0"/>
              <a:t>, Arcebispo Metropolitano de Curitiba, na matriz de Santa Cecília, </a:t>
            </a:r>
            <a:r>
              <a:rPr lang="pt-BR" dirty="0" err="1" smtClean="0"/>
              <a:t>Itaqui</a:t>
            </a:r>
            <a:r>
              <a:rPr lang="pt-BR" dirty="0" smtClean="0"/>
              <a:t>, Campo Largo.</a:t>
            </a:r>
          </a:p>
          <a:p>
            <a:pPr algn="just"/>
            <a:r>
              <a:rPr lang="pt-BR" dirty="0" smtClean="0"/>
              <a:t>Foi nomeado Bispo a 08 de julho de 2009, ordenado Bispo por Dom Moacyr José </a:t>
            </a:r>
            <a:r>
              <a:rPr lang="pt-BR" dirty="0" err="1" smtClean="0"/>
              <a:t>Vitti</a:t>
            </a:r>
            <a:r>
              <a:rPr lang="pt-BR" dirty="0" smtClean="0"/>
              <a:t>, a 28 de agosto seguinte na Catedral de Curitiba, e empossado a 02 de outubro do mesmo ano. Seu lema é </a:t>
            </a:r>
            <a:r>
              <a:rPr lang="pt-BR" i="1" dirty="0" smtClean="0"/>
              <a:t>“In </a:t>
            </a:r>
            <a:r>
              <a:rPr lang="pt-BR" i="1" dirty="0" err="1" smtClean="0"/>
              <a:t>Cruce</a:t>
            </a:r>
            <a:r>
              <a:rPr lang="pt-BR" i="1" dirty="0" smtClean="0"/>
              <a:t> </a:t>
            </a:r>
            <a:r>
              <a:rPr lang="pt-BR" i="1" dirty="0" err="1" smtClean="0"/>
              <a:t>Domini</a:t>
            </a:r>
            <a:r>
              <a:rPr lang="pt-BR" i="1" dirty="0" smtClean="0"/>
              <a:t>” – “Na Cruz do Senhor”  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 Atividades como Bispo em Apucarana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dirty="0" smtClean="0"/>
              <a:t>                                       </a:t>
            </a:r>
            <a:r>
              <a:rPr lang="pt-BR" sz="3100" dirty="0" smtClean="0"/>
              <a:t>Dom Celso priorizou o Serviço </a:t>
            </a:r>
          </a:p>
          <a:p>
            <a:pPr>
              <a:buNone/>
            </a:pPr>
            <a:r>
              <a:rPr lang="pt-BR" sz="3100" dirty="0" smtClean="0"/>
              <a:t>                                     de Animação Vocacional (SAV); </a:t>
            </a:r>
          </a:p>
          <a:p>
            <a:pPr>
              <a:buNone/>
            </a:pPr>
            <a:r>
              <a:rPr lang="pt-BR" sz="3100" dirty="0" smtClean="0"/>
              <a:t>                                     a formação inicial e permanente;</a:t>
            </a:r>
          </a:p>
          <a:p>
            <a:pPr>
              <a:buNone/>
            </a:pPr>
            <a:r>
              <a:rPr lang="pt-BR" sz="3100" dirty="0" smtClean="0"/>
              <a:t>                                     o Plano Diocesano da Ação </a:t>
            </a:r>
          </a:p>
          <a:p>
            <a:pPr>
              <a:buNone/>
            </a:pPr>
            <a:r>
              <a:rPr lang="pt-BR" sz="3100" dirty="0" smtClean="0"/>
              <a:t>                                     (PLADAE) de 2007 – 2011; formou a</a:t>
            </a:r>
          </a:p>
          <a:p>
            <a:pPr>
              <a:buNone/>
            </a:pPr>
            <a:r>
              <a:rPr lang="pt-BR" sz="3100" dirty="0" smtClean="0"/>
              <a:t>                                     Comissão de Revisão das Diretrizes</a:t>
            </a:r>
          </a:p>
          <a:p>
            <a:pPr>
              <a:buNone/>
            </a:pPr>
            <a:r>
              <a:rPr lang="pt-BR" sz="3100" dirty="0" smtClean="0"/>
              <a:t>                                     diocesanas para o Diaconato Permanente;aprovou em 2010 as Novas Diretrizes do Conselho de Assuntos Econômicos. Realizou o 2º Encontro Diocesano da Juventude com o Bispo, em outubro de 2010, reunindo mais de três mil jovens em Arapongas; a atualização do Plano</a:t>
            </a:r>
            <a:r>
              <a:rPr lang="pt-BR" sz="3100" b="1" dirty="0" smtClean="0"/>
              <a:t> </a:t>
            </a:r>
            <a:r>
              <a:rPr lang="pt-BR" sz="3100" dirty="0" smtClean="0"/>
              <a:t>Diocesano da Ação Evangelizadora, 2012-2015; </a:t>
            </a:r>
            <a:endParaRPr lang="pt-BR" sz="3100" dirty="0"/>
          </a:p>
        </p:txBody>
      </p:sp>
      <p:pic>
        <p:nvPicPr>
          <p:cNvPr id="4" name="Imagem 3" descr="braso_bis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2500330" cy="30003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72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    </a:t>
            </a:r>
          </a:p>
          <a:p>
            <a:pPr algn="ctr">
              <a:buNone/>
            </a:pPr>
            <a:r>
              <a:rPr lang="pt-BR" sz="2800" dirty="0" smtClean="0"/>
              <a:t>...autorização da instalação do novo sistema de comunicação diocesana chamado </a:t>
            </a:r>
            <a:r>
              <a:rPr lang="pt-BR" sz="2800" i="1" dirty="0" smtClean="0"/>
              <a:t>D.A </a:t>
            </a:r>
            <a:r>
              <a:rPr lang="pt-BR" sz="2800" i="1" dirty="0" err="1" smtClean="0"/>
              <a:t>On-line</a:t>
            </a:r>
            <a:endParaRPr lang="pt-BR" sz="2800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85992"/>
            <a:ext cx="4095886" cy="3714776"/>
          </a:xfrm>
          <a:prstGeom prst="rect">
            <a:avLst/>
          </a:prstGeom>
        </p:spPr>
      </p:pic>
      <p:pic>
        <p:nvPicPr>
          <p:cNvPr id="5" name="Imagem 4" descr="10304714_655156011204834_910415546166713243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000240"/>
            <a:ext cx="3286130" cy="41433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357982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...o término da construção do auditório da Casa de Encontros Sagrada Família (CEFAS);</a:t>
            </a:r>
            <a:endParaRPr lang="pt-BR" dirty="0"/>
          </a:p>
        </p:txBody>
      </p:sp>
      <p:pic>
        <p:nvPicPr>
          <p:cNvPr id="4" name="Imagem 3" descr="tn_0488c32f26_palestracef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71744"/>
            <a:ext cx="4071966" cy="2967040"/>
          </a:xfrm>
          <a:prstGeom prst="rect">
            <a:avLst/>
          </a:prstGeom>
        </p:spPr>
      </p:pic>
      <p:pic>
        <p:nvPicPr>
          <p:cNvPr id="5" name="Imagem 4" descr="tn_f786087ec7_catequese-jose-luiz-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571744"/>
            <a:ext cx="4357718" cy="30003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6286544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...a ampliação do Seminário Maior de Teologia Nossa Senhora de Lourdes em Londrina;</a:t>
            </a:r>
            <a:endParaRPr lang="pt-BR" dirty="0"/>
          </a:p>
        </p:txBody>
      </p:sp>
      <p:pic>
        <p:nvPicPr>
          <p:cNvPr id="4" name="Imagem 3" descr="14193621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928802"/>
            <a:ext cx="5715000" cy="42862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115328" cy="53578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...Dom Celso conseguiu determinar as Diretrizes Diocesanas para presbíteros envolvidos em organismos públicos, ficando suspenso de ordens, por quatro anos, quer eleitos ou apenas nomeados; publicou as Diretrizes para o Matrimônio; suspendeu o consumo de bebidas alcoólicas nas dependências das paróquias; a formulação do Manual da Construção e Reforma;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643710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...escreveu sua única carta pastoral por ocasião da celebração dos 49 anos de instalação da Diocese de Apucarana, rumo ao Jubileu de Ouro no ano de 2014; em 2015 realizou as comemoração do Jubileu de Ouro da Diocese.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jubileu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714620"/>
            <a:ext cx="4286280" cy="39290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Beto-Richa-vem-a-Apucarana-para-a-Missa-do-Jubileu-de-Ou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00562" cy="3357561"/>
          </a:xfrm>
        </p:spPr>
      </p:pic>
      <p:pic>
        <p:nvPicPr>
          <p:cNvPr id="5" name="Imagem 4" descr="Selo-dos-Correios-homenageia-Jubileu-de-Ouro-da-Diocese-de-Apucarana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643438" cy="3357562"/>
          </a:xfrm>
          <a:prstGeom prst="rect">
            <a:avLst/>
          </a:prstGeom>
        </p:spPr>
      </p:pic>
      <p:pic>
        <p:nvPicPr>
          <p:cNvPr id="6" name="Imagem 5" descr="14273257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62"/>
            <a:ext cx="4500562" cy="3500438"/>
          </a:xfrm>
          <a:prstGeom prst="rect">
            <a:avLst/>
          </a:prstGeom>
        </p:spPr>
      </p:pic>
      <p:pic>
        <p:nvPicPr>
          <p:cNvPr id="7" name="Imagem 6" descr="Sem títul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357562"/>
            <a:ext cx="4643438" cy="35004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4287887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4643438" cy="3429000"/>
          </a:xfrm>
        </p:spPr>
      </p:pic>
      <p:pic>
        <p:nvPicPr>
          <p:cNvPr id="5" name="Imagem 4" descr="IMG_59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0"/>
            <a:ext cx="4500562" cy="3429000"/>
          </a:xfrm>
          <a:prstGeom prst="rect">
            <a:avLst/>
          </a:prstGeom>
        </p:spPr>
      </p:pic>
      <p:pic>
        <p:nvPicPr>
          <p:cNvPr id="6" name="Imagem 5" descr="11101612_1555590308039574_74981158447400638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429000"/>
            <a:ext cx="4643438" cy="3429000"/>
          </a:xfrm>
          <a:prstGeom prst="rect">
            <a:avLst/>
          </a:prstGeom>
        </p:spPr>
      </p:pic>
      <p:pic>
        <p:nvPicPr>
          <p:cNvPr id="7" name="Imagem 6" descr="10422451_1555586364706635_1924976932070112988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429000"/>
            <a:ext cx="4500562" cy="3429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07686"/>
            <a:ext cx="4762500" cy="318135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3482176"/>
            <a:ext cx="4860032" cy="324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8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4479343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0"/>
            <a:ext cx="6500858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 smtClean="0"/>
              <a:t>A diocese hoje: </a:t>
            </a:r>
            <a:endParaRPr lang="pt-BR" sz="40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571475"/>
          <a:ext cx="8329642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748"/>
                <a:gridCol w="4700846"/>
                <a:gridCol w="2967048"/>
              </a:tblGrid>
              <a:tr h="362522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01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Número de Padres Diocesanos: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2522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02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Número de Padres religiosos:</a:t>
                      </a:r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2522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03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Número de Diáconos:</a:t>
                      </a:r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21976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04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Número de Seminaristas:</a:t>
                      </a:r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39 – 10 no Seminário Menor, 04 no Seminário Propedêutico, 15 no Seminário de Filosofia e 10 no Seminário de Teologia.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2522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05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Paróquias:</a:t>
                      </a:r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2522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06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Congregações:</a:t>
                      </a:r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2522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07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População:</a:t>
                      </a:r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479.336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2522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08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Católicos:</a:t>
                      </a:r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357.820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2522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09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Protestantes:</a:t>
                      </a:r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95.802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2522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Outras Religiões:</a:t>
                      </a:r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11.297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2522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 religião/ateus: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14.361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2522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Municípios:</a:t>
                      </a:r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2522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Grupos de Vivência:</a:t>
                      </a:r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1561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358246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</a:t>
            </a:r>
            <a:r>
              <a:rPr lang="pt-BR" sz="3600" dirty="0" smtClean="0"/>
              <a:t>Fonte de dados: IBGE – Censo 2010 e dados apresentados na </a:t>
            </a:r>
            <a:r>
              <a:rPr lang="pt-BR" sz="3600" dirty="0" err="1" smtClean="0"/>
              <a:t>Assembleia</a:t>
            </a:r>
            <a:r>
              <a:rPr lang="pt-BR" sz="3600" dirty="0" smtClean="0"/>
              <a:t> Diocesana de 2015. </a:t>
            </a:r>
            <a:endParaRPr lang="pt-BR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01"/>
                <a:gridCol w="4829219"/>
                <a:gridCol w="280036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Diaconias</a:t>
                      </a:r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Rurais:</a:t>
                      </a:r>
                    </a:p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262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Diaconias</a:t>
                      </a:r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Urbanas: </a:t>
                      </a:r>
                      <a:endParaRPr kumimoji="0" lang="pt-BR" sz="1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649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Ministros (as) de </a:t>
                      </a:r>
                      <a:r>
                        <a:rPr kumimoji="0" lang="pt-BR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Diaconia</a:t>
                      </a:r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609 – 02 paróquias não têm.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Ministros (as) Extraordinário de Eucaristia: 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1.803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Conselho Paroquial: 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54 – 10 paróquias não fazem.</a:t>
                      </a:r>
                    </a:p>
                    <a:p>
                      <a:pPr algn="ctr"/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786742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>
                <a:latin typeface="+mn-lt"/>
              </a:rPr>
              <a:t>Colonização</a:t>
            </a:r>
            <a:endParaRPr lang="pt-BR" sz="5400" dirty="0"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643050"/>
            <a:ext cx="8712968" cy="4525963"/>
          </a:xfrm>
        </p:spPr>
        <p:txBody>
          <a:bodyPr/>
          <a:lstStyle/>
          <a:p>
            <a:pPr algn="just"/>
            <a:r>
              <a:rPr lang="pt-BR" dirty="0" smtClean="0"/>
              <a:t>Diocese de Jacarezinho.</a:t>
            </a:r>
          </a:p>
          <a:p>
            <a:pPr algn="just"/>
            <a:r>
              <a:rPr lang="pt-BR" dirty="0" smtClean="0"/>
              <a:t>Dom Fernando Taddei cria:</a:t>
            </a:r>
          </a:p>
          <a:p>
            <a:pPr marL="36576" indent="0" algn="just">
              <a:buNone/>
            </a:pPr>
            <a:r>
              <a:rPr lang="pt-BR" dirty="0"/>
              <a:t>	</a:t>
            </a:r>
            <a:r>
              <a:rPr lang="pt-BR" dirty="0" smtClean="0"/>
              <a:t>-1938 Paróquia Nossa Senhora das   	Dores 	em </a:t>
            </a:r>
            <a:r>
              <a:rPr lang="pt-BR" dirty="0" err="1" smtClean="0"/>
              <a:t>Ararúva</a:t>
            </a:r>
            <a:r>
              <a:rPr lang="pt-BR" dirty="0" smtClean="0"/>
              <a:t> (Marilândia do 	Sul).</a:t>
            </a:r>
          </a:p>
          <a:p>
            <a:pPr marL="36576" indent="0" algn="just">
              <a:buNone/>
            </a:pPr>
            <a:endParaRPr lang="pt-BR" dirty="0" smtClean="0"/>
          </a:p>
          <a:p>
            <a:pPr marL="36576" indent="0" algn="just">
              <a:buNone/>
            </a:pPr>
            <a:r>
              <a:rPr lang="pt-BR" dirty="0"/>
              <a:t>	</a:t>
            </a:r>
            <a:r>
              <a:rPr lang="pt-BR" dirty="0" smtClean="0"/>
              <a:t>-1942 Paróquia Nossa Senhora 	Aparecida 	em Arapongas.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Primeiras missas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1936: Arapongas</a:t>
            </a:r>
          </a:p>
          <a:p>
            <a:endParaRPr lang="pt-BR" dirty="0" smtClean="0"/>
          </a:p>
          <a:p>
            <a:r>
              <a:rPr lang="pt-BR" dirty="0" smtClean="0"/>
              <a:t>1937: Apucarana</a:t>
            </a:r>
          </a:p>
          <a:p>
            <a:endParaRPr lang="pt-BR" dirty="0"/>
          </a:p>
          <a:p>
            <a:r>
              <a:rPr lang="pt-BR" dirty="0" smtClean="0"/>
              <a:t>Pe. Carlos </a:t>
            </a:r>
            <a:r>
              <a:rPr lang="pt-BR" dirty="0" err="1" smtClean="0"/>
              <a:t>Dietz</a:t>
            </a:r>
            <a:r>
              <a:rPr lang="pt-BR" dirty="0" smtClean="0"/>
              <a:t> (</a:t>
            </a:r>
            <a:r>
              <a:rPr lang="pt-BR" dirty="0" err="1" smtClean="0"/>
              <a:t>Palotino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914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8 de Dezembro de 1942 Dom Ernesto de Paula cria a paróquia Nossa Senhora de Lourdes de Apucarana.</a:t>
            </a:r>
          </a:p>
          <a:p>
            <a:endParaRPr lang="pt-BR" dirty="0"/>
          </a:p>
          <a:p>
            <a:r>
              <a:rPr lang="pt-BR" dirty="0" smtClean="0"/>
              <a:t>Primeiro Vigário: Pe. Francisco </a:t>
            </a:r>
            <a:r>
              <a:rPr lang="pt-BR" dirty="0" err="1" smtClean="0"/>
              <a:t>Korner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427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0547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1948 a paróquia de Apucarana é entregue aos padres </a:t>
            </a:r>
            <a:r>
              <a:rPr lang="pt-BR" dirty="0" err="1" smtClean="0"/>
              <a:t>Josefinos</a:t>
            </a:r>
            <a:r>
              <a:rPr lang="pt-BR" dirty="0" smtClean="0"/>
              <a:t> de </a:t>
            </a:r>
            <a:r>
              <a:rPr lang="pt-BR" dirty="0" err="1" smtClean="0"/>
              <a:t>Asti</a:t>
            </a:r>
            <a:r>
              <a:rPr lang="pt-BR" dirty="0" smtClean="0"/>
              <a:t> e assume como vigário o Pe. Armando Círio, futuro bispo de Toledo.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Religiosos presentes na região: </a:t>
            </a:r>
            <a:r>
              <a:rPr lang="pt-BR" dirty="0" err="1" smtClean="0"/>
              <a:t>Palotinos</a:t>
            </a:r>
            <a:r>
              <a:rPr lang="pt-BR" dirty="0" smtClean="0"/>
              <a:t>, Oblatos de São José, Carlistas, Capuchinhos, Dominicanos, </a:t>
            </a:r>
            <a:r>
              <a:rPr lang="pt-BR" dirty="0" err="1" smtClean="0"/>
              <a:t>Xaverianos</a:t>
            </a:r>
            <a:r>
              <a:rPr lang="pt-BR" dirty="0" smtClean="0"/>
              <a:t>, Franciscanos, Padres de São Tiago, etc.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1957 Apucarana passa a pertencer a nova Diocese de Londrina.</a:t>
            </a:r>
          </a:p>
        </p:txBody>
      </p:sp>
    </p:spTree>
    <p:extLst>
      <p:ext uri="{BB962C8B-B14F-4D97-AF65-F5344CB8AC3E}">
        <p14:creationId xmlns:p14="http://schemas.microsoft.com/office/powerpoint/2010/main" xmlns="" val="17207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3964</TotalTime>
  <Words>1992</Words>
  <Application>Microsoft Office PowerPoint</Application>
  <PresentationFormat>Apresentação na tela (4:3)</PresentationFormat>
  <Paragraphs>232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Técnica</vt:lpstr>
      <vt:lpstr>Acadêmicos: Anderson Bento, douglas  felippe, Jean Silviano e renato coelho</vt:lpstr>
      <vt:lpstr>       Itinerário da Apresentação</vt:lpstr>
      <vt:lpstr>Reduções Jesuíta </vt:lpstr>
      <vt:lpstr>Slide 4</vt:lpstr>
      <vt:lpstr>Slide 5</vt:lpstr>
      <vt:lpstr>Colonização</vt:lpstr>
      <vt:lpstr>Primeiras missas</vt:lpstr>
      <vt:lpstr>Slide 8</vt:lpstr>
      <vt:lpstr>Slide 9</vt:lpstr>
      <vt:lpstr>Criação e instalação da Diocese de Apucarana </vt:lpstr>
      <vt:lpstr>Slide 11</vt:lpstr>
      <vt:lpstr>Dados da Diocese quando criada. </vt:lpstr>
      <vt:lpstr>Pe. Francisco Tabone Adami.</vt:lpstr>
      <vt:lpstr>Slide 14</vt:lpstr>
      <vt:lpstr>Dom Romeu Administrador Apostólico de Botucatu. </vt:lpstr>
      <vt:lpstr>O projeto pastoral de Dom Romeu.</vt:lpstr>
      <vt:lpstr>A catedral...</vt:lpstr>
      <vt:lpstr>Slide 18</vt:lpstr>
      <vt:lpstr>Slide 19</vt:lpstr>
      <vt:lpstr>Slide 20</vt:lpstr>
      <vt:lpstr>Slide 21</vt:lpstr>
      <vt:lpstr>Seminário de Vocações Eclesiásticas.</vt:lpstr>
      <vt:lpstr>O Jornal Pulsando.</vt:lpstr>
      <vt:lpstr>Diaconato permanente</vt:lpstr>
      <vt:lpstr>Apucarana também ficou conhecida pelo...</vt:lpstr>
      <vt:lpstr>Slide 26</vt:lpstr>
      <vt:lpstr>2º Bispo – Dom Domingos Gabriel Wisniewski, CM </vt:lpstr>
      <vt:lpstr>Slide 28</vt:lpstr>
      <vt:lpstr>Slide 29</vt:lpstr>
      <vt:lpstr>Atividades como bispo em Apucarana</vt:lpstr>
      <vt:lpstr>Slide 31</vt:lpstr>
      <vt:lpstr>Slide 32</vt:lpstr>
      <vt:lpstr>Slide 33</vt:lpstr>
      <vt:lpstr>3º Bispo – Dom Frei Luís Vicenzo Bernetti </vt:lpstr>
      <vt:lpstr>Slide 35</vt:lpstr>
      <vt:lpstr>Slide 36</vt:lpstr>
      <vt:lpstr>Atividades como Bispo em Apucarana</vt:lpstr>
      <vt:lpstr>Slide 38</vt:lpstr>
      <vt:lpstr>4º Bispo – Dom Celso Antonio Marchiori  </vt:lpstr>
      <vt:lpstr>Slide 40</vt:lpstr>
      <vt:lpstr>Slide 41</vt:lpstr>
      <vt:lpstr>    Atividades como Bispo em Apucarana 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A diocese hoje: </vt:lpstr>
      <vt:lpstr> Fonte de dados: IBGE – Censo 2010 e dados apresentados na Assembleia Diocesana de 2015. </vt:lpstr>
    </vt:vector>
  </TitlesOfParts>
  <Company>FACCAR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Agravo de Instrumento</dc:title>
  <dc:creator>VALERIA</dc:creator>
  <cp:lastModifiedBy>douglas</cp:lastModifiedBy>
  <cp:revision>508</cp:revision>
  <dcterms:created xsi:type="dcterms:W3CDTF">2007-05-10T00:10:52Z</dcterms:created>
  <dcterms:modified xsi:type="dcterms:W3CDTF">2016-06-06T19:23:52Z</dcterms:modified>
</cp:coreProperties>
</file>